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emf" ContentType="image/x-emf"/>
  <Default Extension="vml" ContentType="application/vnd.openxmlformats-officedocument.vmlDrawing"/>
  <Default Extension="wdp" ContentType="image/vnd.ms-photo"/>
  <Default Extension="rels" ContentType="application/vnd.openxmlformats-package.relationships+xm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258" r:id="rId3"/>
    <p:sldId id="378" r:id="rId4"/>
    <p:sldId id="420" r:id="rId5"/>
    <p:sldId id="382" r:id="rId6"/>
    <p:sldId id="372" r:id="rId7"/>
    <p:sldId id="385" r:id="rId8"/>
    <p:sldId id="373" r:id="rId9"/>
    <p:sldId id="375" r:id="rId10"/>
    <p:sldId id="377" r:id="rId11"/>
    <p:sldId id="376" r:id="rId12"/>
    <p:sldId id="383" r:id="rId13"/>
    <p:sldId id="333" r:id="rId14"/>
    <p:sldId id="334" r:id="rId15"/>
    <p:sldId id="346" r:id="rId16"/>
    <p:sldId id="347" r:id="rId17"/>
    <p:sldId id="348" r:id="rId18"/>
    <p:sldId id="349" r:id="rId19"/>
    <p:sldId id="386" r:id="rId20"/>
    <p:sldId id="387" r:id="rId21"/>
    <p:sldId id="388" r:id="rId22"/>
    <p:sldId id="419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98" r:id="rId33"/>
    <p:sldId id="403" r:id="rId34"/>
    <p:sldId id="404" r:id="rId35"/>
    <p:sldId id="405" r:id="rId36"/>
    <p:sldId id="406" r:id="rId37"/>
    <p:sldId id="407" r:id="rId38"/>
    <p:sldId id="409" r:id="rId39"/>
    <p:sldId id="410" r:id="rId40"/>
    <p:sldId id="411" r:id="rId41"/>
    <p:sldId id="412" r:id="rId42"/>
    <p:sldId id="413" r:id="rId43"/>
    <p:sldId id="414" r:id="rId44"/>
    <p:sldId id="415" r:id="rId45"/>
    <p:sldId id="416" r:id="rId46"/>
    <p:sldId id="417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38" r:id="rId64"/>
    <p:sldId id="439" r:id="rId65"/>
    <p:sldId id="440" r:id="rId66"/>
    <p:sldId id="441" r:id="rId67"/>
    <p:sldId id="442" r:id="rId68"/>
    <p:sldId id="443" r:id="rId69"/>
    <p:sldId id="444" r:id="rId70"/>
    <p:sldId id="445" r:id="rId71"/>
    <p:sldId id="446" r:id="rId72"/>
    <p:sldId id="447" r:id="rId73"/>
    <p:sldId id="448" r:id="rId74"/>
    <p:sldId id="449" r:id="rId75"/>
    <p:sldId id="450" r:id="rId76"/>
    <p:sldId id="451" r:id="rId77"/>
    <p:sldId id="453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5"/>
    <p:restoredTop sz="82845" autoAdjust="0"/>
  </p:normalViewPr>
  <p:slideViewPr>
    <p:cSldViewPr>
      <p:cViewPr varScale="1">
        <p:scale>
          <a:sx n="77" d="100"/>
          <a:sy n="77" d="100"/>
        </p:scale>
        <p:origin x="7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Relationship Id="rId2" Type="http://schemas.openxmlformats.org/officeDocument/2006/relationships/image" Target="../media/image91.emf"/><Relationship Id="rId3" Type="http://schemas.openxmlformats.org/officeDocument/2006/relationships/image" Target="../media/image9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30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 smtClean="0"/>
              <a:t>Longer exposure to ambiguous data makes people </a:t>
            </a:r>
            <a:r>
              <a:rPr lang="en-US" b="1" dirty="0" smtClean="0"/>
              <a:t>more confident </a:t>
            </a:r>
            <a:r>
              <a:rPr lang="en-US" dirty="0" smtClean="0"/>
              <a:t>in their initial model</a:t>
            </a:r>
          </a:p>
          <a:p>
            <a:pPr marL="468630" indent="-342900"/>
            <a:r>
              <a:rPr lang="en-US" dirty="0" smtClean="0"/>
              <a:t>This is true even if new data presents strong evidence that their model is </a:t>
            </a:r>
            <a:r>
              <a:rPr lang="en-US" b="1" dirty="0" smtClean="0"/>
              <a:t>wrong</a:t>
            </a:r>
            <a:r>
              <a:rPr lang="en-US" dirty="0" smtClean="0"/>
              <a:t>!</a:t>
            </a:r>
          </a:p>
          <a:p>
            <a:pPr marL="468630" indent="-342900"/>
            <a:r>
              <a:rPr lang="en-US" dirty="0" smtClean="0">
                <a:solidFill>
                  <a:schemeClr val="tx2"/>
                </a:solidFill>
              </a:rPr>
              <a:t>Important</a:t>
            </a:r>
            <a:r>
              <a:rPr lang="en-US" dirty="0" smtClean="0"/>
              <a:t>: need to be intentional when we design, because incremental information can be </a:t>
            </a:r>
            <a:r>
              <a:rPr lang="en-US" b="1" dirty="0" smtClean="0"/>
              <a:t>misleading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7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from </a:t>
            </a:r>
            <a:r>
              <a:rPr lang="en-US" dirty="0" err="1" smtClean="0"/>
              <a:t>StackOverflow</a:t>
            </a:r>
            <a:r>
              <a:rPr lang="en-US" dirty="0" smtClean="0"/>
              <a:t>:</a:t>
            </a:r>
            <a:r>
              <a:rPr lang="en-US" baseline="0" dirty="0" smtClean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56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Oldest known attempt to show changing values graphically</a:t>
            </a:r>
          </a:p>
          <a:p>
            <a:r>
              <a:rPr lang="en-US" dirty="0" smtClean="0">
                <a:latin typeface="Arial" charset="0"/>
              </a:rPr>
              <a:t>Inclinations of the planetary orbits over time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n</a:t>
            </a:r>
            <a:r>
              <a:rPr lang="en-US" dirty="0" smtClean="0"/>
              <a:t> handwritten appendix in the back of a copy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Commentary on Cicero's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Scipionis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sitting in a library in Munich.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4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66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 smtClean="0"/>
              <a:t>Mental models are built from prior experience</a:t>
            </a:r>
          </a:p>
          <a:p>
            <a:pPr marL="468630" indent="-342900"/>
            <a:r>
              <a:rPr lang="en-US" dirty="0" smtClean="0"/>
              <a:t>We expect new input to “fit” the existing model</a:t>
            </a:r>
          </a:p>
          <a:p>
            <a:pPr marL="468630" indent="-342900"/>
            <a:r>
              <a:rPr lang="en-US" dirty="0" smtClean="0"/>
              <a:t>Updates are </a:t>
            </a:r>
            <a:r>
              <a:rPr lang="en-US" b="1" dirty="0" smtClean="0"/>
              <a:t>expensive</a:t>
            </a:r>
            <a:r>
              <a:rPr lang="en-US" dirty="0" smtClean="0"/>
              <a:t>: given input that almost fits, we’ll distort information to avoid re-fitting the model</a:t>
            </a:r>
            <a:endParaRPr lang="en-US" b="1" dirty="0" smtClean="0"/>
          </a:p>
          <a:p>
            <a:pPr marL="468630" indent="-342900"/>
            <a:r>
              <a:rPr lang="en-US" b="1" dirty="0" smtClean="0"/>
              <a:t>Expectation</a:t>
            </a:r>
            <a:r>
              <a:rPr lang="en-US" dirty="0" smtClean="0"/>
              <a:t> is at least as strong as 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99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 smtClean="0">
                <a:solidFill>
                  <a:srgbClr val="292934"/>
                </a:solidFill>
              </a:rPr>
              <a:t>“First impressions matter”</a:t>
            </a:r>
          </a:p>
          <a:p>
            <a:pPr marL="468630" indent="-342900"/>
            <a:r>
              <a:rPr lang="en-US" dirty="0" smtClean="0">
                <a:solidFill>
                  <a:srgbClr val="292934"/>
                </a:solidFill>
              </a:rPr>
              <a:t>Early information can have the highest impact</a:t>
            </a:r>
          </a:p>
          <a:p>
            <a:pPr marL="468630" indent="-342900"/>
            <a:r>
              <a:rPr lang="en-US" dirty="0" smtClean="0">
                <a:solidFill>
                  <a:srgbClr val="292934"/>
                </a:solidFill>
              </a:rPr>
              <a:t>The order in which we present pieces of information can shape how a person understands the whole</a:t>
            </a:r>
          </a:p>
          <a:p>
            <a:pPr marL="468630" indent="-342900"/>
            <a:r>
              <a:rPr lang="en-US" dirty="0" smtClean="0">
                <a:solidFill>
                  <a:srgbClr val="292934"/>
                </a:solidFill>
              </a:rPr>
              <a:t>Once a mental model is formed, it takes effort to alter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 smtClean="0">
                <a:solidFill>
                  <a:srgbClr val="292934"/>
                </a:solidFill>
              </a:rPr>
              <a:t>Integrating competing perspectives is challenging</a:t>
            </a:r>
          </a:p>
          <a:p>
            <a:pPr marL="468630" indent="-342900"/>
            <a:r>
              <a:rPr lang="en-US" dirty="0" smtClean="0">
                <a:solidFill>
                  <a:srgbClr val="292934"/>
                </a:solidFill>
              </a:rPr>
              <a:t>Switching between multiple perspectives is also difficult (visually or mentally)</a:t>
            </a:r>
          </a:p>
          <a:p>
            <a:pPr marL="468630" indent="-342900"/>
            <a:r>
              <a:rPr lang="en-US" b="1" dirty="0" smtClean="0">
                <a:solidFill>
                  <a:srgbClr val="292934"/>
                </a:solidFill>
              </a:rPr>
              <a:t>Tricky part</a:t>
            </a:r>
            <a:r>
              <a:rPr lang="en-US" dirty="0" smtClean="0">
                <a:solidFill>
                  <a:srgbClr val="292934"/>
                </a:solidFill>
              </a:rPr>
              <a:t>: real-world problem often require such perspective switching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2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1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33.png"/><Relationship Id="rId8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microsoft.com/office/2007/relationships/hdphoto" Target="../media/hdphoto1.wdp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6" Type="http://schemas.openxmlformats.org/officeDocument/2006/relationships/image" Target="../media/image55.tiff"/><Relationship Id="rId7" Type="http://schemas.openxmlformats.org/officeDocument/2006/relationships/image" Target="../media/image56.tiff"/><Relationship Id="rId8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crouser.github.io/datavis" TargetMode="Externa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91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.smith.edu/~jcrouser/SDS136/labs/design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700" cap="none" dirty="0"/>
              <a:t>MassMutual </a:t>
            </a:r>
            <a:r>
              <a:rPr lang="en-US" sz="2700" cap="none" dirty="0" smtClean="0"/>
              <a:t>DSDP 2017: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4900" dirty="0" smtClean="0"/>
              <a:t>Introduction </a:t>
            </a:r>
            <a:r>
              <a:rPr lang="en-US" sz="4900" dirty="0"/>
              <a:t>to </a:t>
            </a:r>
            <a:r>
              <a:rPr lang="en-US" sz="4900" dirty="0" smtClean="0"/>
              <a:t/>
            </a:r>
            <a:br>
              <a:rPr lang="en-US" sz="4900" dirty="0" smtClean="0"/>
            </a:br>
            <a:r>
              <a:rPr lang="en-US" sz="4900" dirty="0" smtClean="0"/>
              <a:t>Data </a:t>
            </a:r>
            <a:r>
              <a:rPr lang="en-US" sz="4900" dirty="0"/>
              <a:t>Visualization</a:t>
            </a: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June 8</a:t>
            </a:r>
            <a:r>
              <a:rPr lang="en-US" sz="2400" dirty="0" smtClean="0"/>
              <a:t>, </a:t>
            </a:r>
            <a:r>
              <a:rPr lang="en-US" sz="2400" dirty="0" smtClean="0"/>
              <a:t>2017</a:t>
            </a:r>
            <a:endParaRPr lang="en-US" sz="2400" dirty="0" smtClean="0"/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R. Jordan </a:t>
            </a:r>
            <a:r>
              <a:rPr lang="en-US" sz="2400" dirty="0" err="1" smtClean="0"/>
              <a:t>Crouser</a:t>
            </a:r>
            <a:r>
              <a:rPr lang="en-US" sz="2400" dirty="0" smtClean="0"/>
              <a:t> &amp; Amelia McNamara</a:t>
            </a:r>
          </a:p>
          <a:p>
            <a:r>
              <a:rPr lang="en-US" dirty="0" smtClean="0"/>
              <a:t>Statistical &amp; Data Sciences</a:t>
            </a:r>
          </a:p>
          <a:p>
            <a:r>
              <a:rPr lang="en-US" sz="2400" dirty="0" smtClean="0"/>
              <a:t>Smith College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help you explore?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Credit: </a:t>
            </a:r>
            <a:r>
              <a:rPr lang="en-US" sz="1100" dirty="0" err="1" smtClean="0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28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tell a story?</a:t>
            </a:r>
            <a:endParaRPr lang="en-US" dirty="0"/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/>
              <a:t>Hans </a:t>
            </a:r>
            <a:r>
              <a:rPr lang="en-US" sz="1000" dirty="0" err="1" smtClean="0"/>
              <a:t>Rosling’s</a:t>
            </a:r>
            <a:r>
              <a:rPr lang="en-US" sz="1000" dirty="0" smtClean="0"/>
              <a:t> 200 Countries, 200 Years, 4 Minutes – The Joy of Stats – BBC Four</a:t>
            </a:r>
          </a:p>
          <a:p>
            <a:pPr algn="r"/>
            <a:r>
              <a:rPr lang="en-US" sz="1000" dirty="0" smtClean="0"/>
              <a:t>https</a:t>
            </a:r>
            <a:r>
              <a:rPr lang="en-US" sz="1000" dirty="0"/>
              <a:t>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90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(def.)</a:t>
            </a:r>
            <a:endParaRPr lang="en-US" dirty="0"/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Visual </a:t>
            </a:r>
            <a:r>
              <a:rPr lang="en-US" sz="2800" b="1" dirty="0" smtClean="0"/>
              <a:t>representations</a:t>
            </a:r>
            <a:r>
              <a:rPr lang="en-US" sz="2800" dirty="0" smtClean="0"/>
              <a:t> of data that reinforce human </a:t>
            </a:r>
            <a:r>
              <a:rPr lang="en-US" sz="2800" b="1" dirty="0" smtClean="0"/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11388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</a:t>
            </a:r>
            <a:r>
              <a:rPr lang="is-IS" dirty="0" smtClean="0"/>
              <a:t>… what </a:t>
            </a:r>
            <a:r>
              <a:rPr lang="en-US" dirty="0" smtClean="0"/>
              <a:t>is “data”?</a:t>
            </a:r>
            <a:endParaRPr lang="en-US" dirty="0"/>
          </a:p>
        </p:txBody>
      </p:sp>
      <p:pic>
        <p:nvPicPr>
          <p:cNvPr id="4" name="Content Placeholder 3" descr="Screen Shot 2015-09-14 at 2.02.42 PM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26" b="-9826"/>
          <a:stretch>
            <a:fillRect/>
          </a:stretch>
        </p:blipFill>
        <p:spPr>
          <a:xfrm>
            <a:off x="457200" y="1219200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343610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a definition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Data is a set of </a:t>
            </a:r>
            <a:r>
              <a:rPr lang="en-US" i="1" dirty="0" smtClean="0"/>
              <a:t>variables</a:t>
            </a:r>
            <a:r>
              <a:rPr lang="en-US" dirty="0" smtClean="0"/>
              <a:t> that capture various aspects of the world: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i="1" dirty="0" smtClean="0"/>
              <a:t>rates,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</a:t>
            </a:r>
            <a:r>
              <a:rPr lang="en-US" sz="2400" i="1" dirty="0" smtClean="0"/>
              <a:t>nrollment numbers,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</a:t>
            </a:r>
            <a:r>
              <a:rPr lang="en-US" sz="2400" i="1" dirty="0" smtClean="0"/>
              <a:t>ublic vs. private, etc.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64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dataset also contains a set of </a:t>
            </a:r>
            <a:r>
              <a:rPr lang="en-US" i="1" dirty="0" smtClean="0"/>
              <a:t>observations</a:t>
            </a:r>
            <a:r>
              <a:rPr lang="en-US" dirty="0" smtClean="0"/>
              <a:t> (also called </a:t>
            </a:r>
            <a:r>
              <a:rPr lang="en-US" i="1" dirty="0" smtClean="0"/>
              <a:t>records)</a:t>
            </a:r>
            <a:r>
              <a:rPr lang="en-US" dirty="0" smtClean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tuition </a:t>
            </a:r>
            <a:r>
              <a:rPr lang="en-US" sz="2400" dirty="0" smtClean="0"/>
              <a:t>= $</a:t>
            </a:r>
            <a:r>
              <a:rPr lang="is-IS" sz="2400" dirty="0"/>
              <a:t>46,288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</a:t>
            </a:r>
            <a:r>
              <a:rPr lang="en-US" sz="2400" i="1" dirty="0" smtClean="0"/>
              <a:t>nrollment = </a:t>
            </a:r>
            <a:r>
              <a:rPr lang="is-IS" sz="2400" dirty="0"/>
              <a:t>2,563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private, etc.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8033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dataset also contains a set of </a:t>
            </a:r>
            <a:r>
              <a:rPr lang="en-US" i="1" dirty="0" smtClean="0"/>
              <a:t>observations</a:t>
            </a:r>
            <a:r>
              <a:rPr lang="en-US" dirty="0" smtClean="0"/>
              <a:t> (also called </a:t>
            </a:r>
            <a:r>
              <a:rPr lang="en-US" i="1" dirty="0" smtClean="0"/>
              <a:t>records)</a:t>
            </a:r>
            <a:r>
              <a:rPr lang="en-US" dirty="0" smtClean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tuition </a:t>
            </a:r>
            <a:r>
              <a:rPr lang="en-US" sz="2400" dirty="0" smtClean="0"/>
              <a:t>= $</a:t>
            </a:r>
            <a:r>
              <a:rPr lang="cs-CZ" sz="2400" dirty="0"/>
              <a:t>16,115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</a:t>
            </a:r>
            <a:r>
              <a:rPr lang="en-US" sz="2400" i="1" dirty="0" smtClean="0"/>
              <a:t>nrollment = </a:t>
            </a:r>
            <a:r>
              <a:rPr lang="is-IS" sz="2400" dirty="0"/>
              <a:t>28,635</a:t>
            </a:r>
            <a:r>
              <a:rPr lang="en-US" sz="2400" i="1" dirty="0" smtClean="0"/>
              <a:t>,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public, etc.</a:t>
            </a:r>
            <a:endParaRPr lang="en-US" sz="24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3789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to think about this: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43982"/>
              </p:ext>
            </p:extLst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/>
                <a:gridCol w="1234440"/>
                <a:gridCol w="1493520"/>
                <a:gridCol w="1493520"/>
                <a:gridCol w="1188720"/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Tuition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Enrollment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Public vs. 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Smith </a:t>
                      </a:r>
                    </a:p>
                    <a:p>
                      <a:pPr algn="ctr"/>
                      <a:r>
                        <a:rPr lang="en-US" dirty="0" smtClean="0"/>
                        <a:t>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</a:t>
                      </a:r>
                      <a:r>
                        <a:rPr lang="is-IS" dirty="0" smtClean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UMass Amherst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 smtClean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 smtClean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public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Hampshire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$48,065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 smtClean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Mount Holyoke</a:t>
                      </a:r>
                      <a:r>
                        <a:rPr lang="is-IS" baseline="0" dirty="0" smtClean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$43,886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Amherst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</a:t>
                      </a:r>
                      <a:r>
                        <a:rPr lang="is-IS" dirty="0" smtClean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 smtClean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⋮</a:t>
                      </a:r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D2533C"/>
                  </a:solidFill>
                </a:rPr>
                <a:t>VARIABLES</a:t>
              </a:r>
              <a:endParaRPr lang="en-US" b="1" dirty="0">
                <a:solidFill>
                  <a:srgbClr val="D2533C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D2533C"/>
                  </a:solidFill>
                </a:rPr>
                <a:t>OBSERVATIONS</a:t>
              </a:r>
              <a:endParaRPr lang="en-US" b="1" dirty="0">
                <a:solidFill>
                  <a:srgbClr val="D2533C"/>
                </a:solidFill>
              </a:endParaRP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975355"/>
              </p:ext>
            </p:extLst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/>
                <a:gridCol w="1234440"/>
                <a:gridCol w="1493520"/>
                <a:gridCol w="1493520"/>
                <a:gridCol w="1188720"/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680174"/>
              </p:ext>
            </p:extLst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/>
                <a:gridCol w="1234440"/>
                <a:gridCol w="1493520"/>
                <a:gridCol w="1493520"/>
                <a:gridCol w="1188720"/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5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think about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lass </a:t>
            </a:r>
            <a:r>
              <a:rPr lang="en-US" dirty="0" err="1" smtClean="0">
                <a:latin typeface="Courier"/>
                <a:cs typeface="Courier"/>
              </a:rPr>
              <a:t>school_obs</a:t>
            </a:r>
            <a:r>
              <a:rPr lang="en-US" dirty="0" smtClean="0">
                <a:latin typeface="Courier"/>
                <a:cs typeface="Courier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def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__</a:t>
            </a:r>
            <a:r>
              <a:rPr lang="en-US" dirty="0" err="1" smtClean="0">
                <a:latin typeface="Courier"/>
                <a:cs typeface="Courier"/>
              </a:rPr>
              <a:t>init</a:t>
            </a:r>
            <a:r>
              <a:rPr lang="en-US" dirty="0" smtClean="0">
                <a:latin typeface="Courier"/>
                <a:cs typeface="Courier"/>
              </a:rPr>
              <a:t>__(tuition, enrollment, 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  </a:t>
            </a:r>
            <a:r>
              <a:rPr lang="en-US" dirty="0" err="1" smtClean="0">
                <a:latin typeface="Courier"/>
                <a:cs typeface="Courier"/>
              </a:rPr>
              <a:t>pub_or_priv</a:t>
            </a:r>
            <a:r>
              <a:rPr lang="en-US" dirty="0" smtClean="0">
                <a:latin typeface="Courier"/>
                <a:cs typeface="Courier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self.tuition</a:t>
            </a:r>
            <a:r>
              <a:rPr lang="en-US" dirty="0" smtClean="0">
                <a:latin typeface="Courier"/>
                <a:cs typeface="Courier"/>
              </a:rPr>
              <a:t> = tuition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self.enrollment</a:t>
            </a:r>
            <a:r>
              <a:rPr lang="en-US" dirty="0" smtClean="0">
                <a:latin typeface="Courier"/>
                <a:cs typeface="Courier"/>
              </a:rPr>
              <a:t> = enrollment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self.pub_or_priv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 err="1" smtClean="0">
                <a:latin typeface="Courier"/>
                <a:cs typeface="Courier"/>
              </a:rPr>
              <a:t>pub_or_priv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smith = </a:t>
            </a:r>
            <a:r>
              <a:rPr lang="en-US" dirty="0" err="1" smtClean="0">
                <a:latin typeface="Courier"/>
                <a:cs typeface="Courier"/>
              </a:rPr>
              <a:t>school_obs</a:t>
            </a:r>
            <a:r>
              <a:rPr lang="en-US" dirty="0" smtClean="0">
                <a:latin typeface="Courier"/>
                <a:cs typeface="Courier"/>
              </a:rPr>
              <a:t>(46288, 2563, “private”)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u</a:t>
            </a:r>
            <a:r>
              <a:rPr lang="en-US" dirty="0" err="1" smtClean="0">
                <a:latin typeface="Courier"/>
                <a:cs typeface="Courier"/>
              </a:rPr>
              <a:t>mass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school_obs</a:t>
            </a:r>
            <a:r>
              <a:rPr lang="en-US" dirty="0" smtClean="0">
                <a:latin typeface="Courier"/>
                <a:cs typeface="Courier"/>
              </a:rPr>
              <a:t>(16115, 28635, “public”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 rot="5400000">
            <a:off x="6905244" y="2714244"/>
            <a:ext cx="2743200" cy="362712"/>
            <a:chOff x="4495800" y="1161288"/>
            <a:chExt cx="2743200" cy="362712"/>
          </a:xfrm>
        </p:grpSpPr>
        <p:sp>
          <p:nvSpPr>
            <p:cNvPr id="5" name="Right Bracket 4"/>
            <p:cNvSpPr/>
            <p:nvPr/>
          </p:nvSpPr>
          <p:spPr>
            <a:xfrm rot="16200000">
              <a:off x="5791200" y="76200"/>
              <a:ext cx="152400" cy="27432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292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D2533C"/>
                  </a:solidFill>
                </a:rPr>
                <a:t>VARIABLES</a:t>
              </a:r>
              <a:endParaRPr lang="en-US" b="1" dirty="0">
                <a:solidFill>
                  <a:srgbClr val="D2533C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14400" y="4495800"/>
            <a:ext cx="6934200" cy="609600"/>
            <a:chOff x="3962401" y="1237488"/>
            <a:chExt cx="3429000" cy="304800"/>
          </a:xfrm>
        </p:grpSpPr>
        <p:sp>
          <p:nvSpPr>
            <p:cNvPr id="8" name="Right Bracket 7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68203" y="1237488"/>
              <a:ext cx="1055077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D2533C"/>
                  </a:solidFill>
                </a:rPr>
                <a:t>OBSERVATIONS</a:t>
              </a:r>
              <a:endParaRPr lang="en-US" b="1" dirty="0">
                <a:solidFill>
                  <a:srgbClr val="D2533C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7200" y="5181600"/>
            <a:ext cx="81534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1371600"/>
            <a:ext cx="8229600" cy="304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have dimensions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dirty="0" smtClean="0"/>
              <a:t>Visualizations have dimensions, too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dirty="0" smtClean="0"/>
              <a:t>To build visualizations, we need to </a:t>
            </a:r>
            <a:r>
              <a:rPr lang="en-US" b="1" dirty="0" smtClean="0"/>
              <a:t>map</a:t>
            </a:r>
            <a:r>
              <a:rPr lang="en-US" dirty="0" smtClean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63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0933" y="1524000"/>
            <a:ext cx="2919705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51" y="1524000"/>
            <a:ext cx="2793224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391766" y="5638800"/>
            <a:ext cx="21980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Jordan</a:t>
            </a:r>
          </a:p>
          <a:p>
            <a:pPr algn="ctr"/>
            <a:r>
              <a:rPr lang="en-US" dirty="0" smtClean="0"/>
              <a:t>(computer scientist)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43856" y="5638800"/>
            <a:ext cx="14382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Amelia</a:t>
            </a:r>
          </a:p>
          <a:p>
            <a:pPr algn="ctr"/>
            <a:r>
              <a:rPr lang="en-US" dirty="0" smtClean="0"/>
              <a:t>(statistician)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 for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b="1" dirty="0" smtClean="0"/>
              <a:t>data dimension </a:t>
            </a:r>
            <a:r>
              <a:rPr lang="en-US" dirty="0" smtClean="0"/>
              <a:t>should be mapped </a:t>
            </a:r>
          </a:p>
          <a:p>
            <a:pPr marL="0" indent="0" algn="r">
              <a:buNone/>
            </a:pPr>
            <a:r>
              <a:rPr lang="en-US" dirty="0" smtClean="0"/>
              <a:t>to which </a:t>
            </a:r>
            <a:r>
              <a:rPr lang="en-US" b="1" dirty="0" smtClean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360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it depends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7221" y="2020998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Crew	        Basketball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Crew	        Basketball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Average Height for Youth Sports Participants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9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history lesson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905000"/>
            <a:ext cx="6400800" cy="4299205"/>
          </a:xfrm>
        </p:spPr>
      </p:pic>
    </p:spTree>
    <p:extLst>
      <p:ext uri="{BB962C8B-B14F-4D97-AF65-F5344CB8AC3E}">
        <p14:creationId xmlns:p14="http://schemas.microsoft.com/office/powerpoint/2010/main" val="8785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</a:t>
            </a:r>
            <a:r>
              <a:rPr lang="en-US" dirty="0" smtClean="0"/>
              <a:t>15,000BC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deitchman.com/mcneillslides/images/Lascaux-hun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01615"/>
            <a:ext cx="3429000" cy="527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1001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15,000 BC.  </a:t>
            </a:r>
            <a:r>
              <a:rPr lang="en-US" sz="1200" dirty="0" err="1" smtClean="0"/>
              <a:t>Laxcaux</a:t>
            </a:r>
            <a:r>
              <a:rPr lang="en-US" sz="1200" dirty="0" smtClean="0"/>
              <a:t>, France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2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(Incomplete) History of Visualization: </a:t>
            </a:r>
            <a:r>
              <a:rPr lang="en-US" sz="3200" dirty="0" smtClean="0">
                <a:latin typeface="Arial" charset="0"/>
              </a:rPr>
              <a:t>900s</a:t>
            </a:r>
            <a:endParaRPr lang="en-US" sz="3200" dirty="0">
              <a:latin typeface="Arial" charset="0"/>
            </a:endParaRPr>
          </a:p>
        </p:txBody>
      </p:sp>
      <p:pic>
        <p:nvPicPr>
          <p:cNvPr id="20484" name="Picture 4" descr="C:\download\Winzip\or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457" y="1676400"/>
            <a:ext cx="6947085" cy="4292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581001"/>
            <a:ext cx="335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/>
              <a:t>“De </a:t>
            </a:r>
            <a:r>
              <a:rPr lang="en-US" sz="1200" i="1" dirty="0" err="1"/>
              <a:t>cursu</a:t>
            </a:r>
            <a:r>
              <a:rPr lang="en-US" sz="1200" i="1" dirty="0"/>
              <a:t> </a:t>
            </a:r>
            <a:r>
              <a:rPr lang="en-US" sz="1200" i="1" dirty="0" smtClean="0"/>
              <a:t>per </a:t>
            </a:r>
            <a:r>
              <a:rPr lang="en-US" sz="1200" i="1" dirty="0" err="1" smtClean="0"/>
              <a:t>zodiacum</a:t>
            </a:r>
            <a:r>
              <a:rPr lang="en-US" sz="1200" i="1" dirty="0" smtClean="0"/>
              <a:t>”, illustrator unknown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86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</a:t>
            </a:r>
            <a:r>
              <a:rPr lang="en-US" dirty="0" smtClean="0"/>
              <a:t>Visualization: 1970s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CAD/CAM, building cars, planes, chips</a:t>
            </a:r>
          </a:p>
          <a:p>
            <a:r>
              <a:rPr lang="en-US" sz="2400" dirty="0" smtClean="0"/>
              <a:t>Starting to think about: 3D, animation, </a:t>
            </a:r>
            <a:r>
              <a:rPr lang="en-US" sz="2400" dirty="0" err="1" smtClean="0"/>
              <a:t>edu</a:t>
            </a:r>
            <a:r>
              <a:rPr lang="en-US" sz="2400" dirty="0" smtClean="0"/>
              <a:t>, medicine</a:t>
            </a:r>
            <a:endParaRPr lang="en-US" sz="2400" dirty="0"/>
          </a:p>
        </p:txBody>
      </p:sp>
      <p:pic>
        <p:nvPicPr>
          <p:cNvPr id="4" name="Picture 4" descr="earlyWorkS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621671" cy="4290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2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</a:t>
            </a:r>
            <a:r>
              <a:rPr lang="en-US" dirty="0" smtClean="0"/>
              <a:t>Visualization: 1980s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4" y="1353313"/>
            <a:ext cx="3737446" cy="3828287"/>
          </a:xfrm>
          <a:prstGeom prst="rect">
            <a:avLst/>
          </a:prstGeom>
        </p:spPr>
      </p:pic>
      <p:pic>
        <p:nvPicPr>
          <p:cNvPr id="7" name="Picture 6" descr="Screen Shot 2015-01-13 at 10.5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0" y="1295400"/>
            <a:ext cx="5270500" cy="3949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 smtClean="0"/>
              <a:t>Scientific </a:t>
            </a:r>
            <a:r>
              <a:rPr lang="en-US" dirty="0"/>
              <a:t>visualization, physical phenomena</a:t>
            </a:r>
          </a:p>
          <a:p>
            <a:r>
              <a:rPr lang="en-US" dirty="0"/>
              <a:t>Starting to think about: photorealism, </a:t>
            </a:r>
            <a:r>
              <a:rPr lang="en-US" dirty="0" smtClean="0"/>
              <a:t>entertainment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1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</a:t>
            </a:r>
            <a:r>
              <a:rPr lang="en-US" dirty="0" smtClean="0"/>
              <a:t>Visualization: 1990s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219200"/>
            <a:ext cx="5791200" cy="43434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 smtClean="0"/>
              <a:t>Information </a:t>
            </a:r>
            <a:r>
              <a:rPr lang="en-US" dirty="0"/>
              <a:t>visualization, </a:t>
            </a:r>
            <a:r>
              <a:rPr lang="en-US" dirty="0" smtClean="0"/>
              <a:t>storytelling</a:t>
            </a:r>
          </a:p>
          <a:p>
            <a:r>
              <a:rPr lang="en-US" dirty="0" smtClean="0"/>
              <a:t>Starting </a:t>
            </a:r>
            <a:r>
              <a:rPr lang="en-US" dirty="0"/>
              <a:t>to think about: online spaces, </a:t>
            </a:r>
            <a:r>
              <a:rPr lang="en-US" dirty="0" smtClean="0"/>
              <a:t>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</a:t>
            </a:r>
            <a:r>
              <a:rPr lang="en-US" dirty="0" smtClean="0"/>
              <a:t>Visualization: 2000s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05590"/>
            <a:ext cx="7010400" cy="445701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 smtClean="0"/>
              <a:t>Coordination </a:t>
            </a:r>
            <a:r>
              <a:rPr lang="en-US" dirty="0"/>
              <a:t>across multiple views, interaction</a:t>
            </a:r>
          </a:p>
          <a:p>
            <a:r>
              <a:rPr lang="en-US" dirty="0"/>
              <a:t>Starting to think about: </a:t>
            </a:r>
            <a:r>
              <a:rPr lang="en-US" dirty="0" err="1"/>
              <a:t>sensemaking</a:t>
            </a:r>
            <a:r>
              <a:rPr lang="en-US" dirty="0"/>
              <a:t>, provenance</a:t>
            </a:r>
          </a:p>
        </p:txBody>
      </p:sp>
    </p:spTree>
    <p:extLst>
      <p:ext uri="{BB962C8B-B14F-4D97-AF65-F5344CB8AC3E}">
        <p14:creationId xmlns:p14="http://schemas.microsoft.com/office/powerpoint/2010/main" val="6329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what are they all trying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00200" y="1539242"/>
            <a:ext cx="5904257" cy="3032758"/>
            <a:chOff x="1926055" y="1447800"/>
            <a:chExt cx="5904257" cy="3032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4" descr="earlyWorkSta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058" y="1447800"/>
              <a:ext cx="1198142" cy="9143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2" descr="http://deitchman.com/mcneillslides/images/Lascaux-hunters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6055" y="2611597"/>
              <a:ext cx="1197864" cy="18689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Screen Shot 2015-01-13 at 10.57.21 PM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8" t="2095" r="1295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4" descr="C:\download\Winzip\orb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2800" y="1447800"/>
              <a:ext cx="2219874" cy="12917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390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research (broadly)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799166" y="4159249"/>
            <a:ext cx="1788583" cy="2049682"/>
            <a:chOff x="1799166" y="4159249"/>
            <a:chExt cx="1788583" cy="2049682"/>
          </a:xfrm>
        </p:grpSpPr>
        <p:pic>
          <p:nvPicPr>
            <p:cNvPr id="13" name="Picture 12" descr="human-computer-interaction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287" b="-3323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1905000" y="5562600"/>
              <a:ext cx="1673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Computational</a:t>
              </a:r>
            </a:p>
            <a:p>
              <a:pPr algn="ctr"/>
              <a:r>
                <a:rPr lang="en-US" dirty="0" smtClean="0"/>
                <a:t>Modeling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55164" y="1968500"/>
            <a:ext cx="2802230" cy="1672167"/>
            <a:chOff x="5355164" y="1968500"/>
            <a:chExt cx="2802230" cy="1672167"/>
          </a:xfrm>
        </p:grpSpPr>
        <p:pic>
          <p:nvPicPr>
            <p:cNvPr id="7" name="Picture 6" descr="human-computer-interaction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7010400" y="2438400"/>
              <a:ext cx="11469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Cognitive</a:t>
              </a:r>
            </a:p>
            <a:p>
              <a:pPr algn="ctr"/>
              <a:r>
                <a:rPr lang="en-US" dirty="0" smtClean="0"/>
                <a:t>Science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id="11" name="Picture 10" descr="human-computer-interaction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6576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Interaction</a:t>
              </a:r>
            </a:p>
            <a:p>
              <a:pPr algn="ctr"/>
              <a:r>
                <a:rPr lang="en-US" dirty="0" smtClean="0"/>
                <a:t>Design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Visualization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326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helps shape </a:t>
            </a:r>
            <a:r>
              <a:rPr lang="en-US" i="1" dirty="0" smtClean="0"/>
              <a:t>mental models</a:t>
            </a:r>
            <a:endParaRPr lang="en-US" i="1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Visualization</a:t>
              </a:r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295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overload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r>
              <a:rPr lang="en-US" dirty="0" smtClean="0"/>
              <a:t>We are exposed to huge amounts of information all the time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o much, in fact, that we can’t process it all fast enough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</a:t>
            </a:r>
            <a:r>
              <a:rPr lang="en-US" dirty="0"/>
              <a:t>m</a:t>
            </a:r>
            <a:r>
              <a:rPr lang="en-US" dirty="0" smtClean="0"/>
              <a:t>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cope, </a:t>
            </a:r>
            <a:r>
              <a:rPr lang="en-US" dirty="0"/>
              <a:t>we construct </a:t>
            </a:r>
            <a:r>
              <a:rPr lang="en-US" b="1" dirty="0"/>
              <a:t>mental models: </a:t>
            </a:r>
            <a:r>
              <a:rPr lang="en-US" dirty="0"/>
              <a:t>abstracted, simplified versions of the world that are more </a:t>
            </a:r>
            <a:r>
              <a:rPr lang="en-US" dirty="0" smtClean="0"/>
              <a:t>manageable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6892">
            <a:off x="2973896" y="3530039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Models: a Sketch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800" y="1524000"/>
            <a:ext cx="5386453" cy="5184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45" t="1743" r="6688"/>
          <a:stretch/>
        </p:blipFill>
        <p:spPr>
          <a:xfrm>
            <a:off x="3733800" y="1524000"/>
            <a:ext cx="5386453" cy="5184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1" b="-2109"/>
          <a:stretch/>
        </p:blipFill>
        <p:spPr>
          <a:xfrm>
            <a:off x="152400" y="1828800"/>
            <a:ext cx="6019800" cy="4087557"/>
          </a:xfrm>
        </p:spPr>
      </p:pic>
      <p:sp>
        <p:nvSpPr>
          <p:cNvPr id="14" name="Circular Arrow 13"/>
          <p:cNvSpPr/>
          <p:nvPr/>
        </p:nvSpPr>
        <p:spPr>
          <a:xfrm rot="11572649">
            <a:off x="2818928" y="3705583"/>
            <a:ext cx="2133600" cy="2971800"/>
          </a:xfrm>
          <a:prstGeom prst="circularArrow">
            <a:avLst>
              <a:gd name="adj1" fmla="val 13764"/>
              <a:gd name="adj2" fmla="val 1238093"/>
              <a:gd name="adj3" fmla="val 20309039"/>
              <a:gd name="adj4" fmla="val 12777455"/>
              <a:gd name="adj5" fmla="val 124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2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025" y="2996633"/>
            <a:ext cx="6457950" cy="142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1. We </a:t>
            </a:r>
            <a:r>
              <a:rPr lang="en-US" sz="3200" dirty="0"/>
              <a:t>tend to see what we expect to see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7400" y="4038600"/>
            <a:ext cx="4191000" cy="76200"/>
            <a:chOff x="2057400" y="4038600"/>
            <a:chExt cx="4191000" cy="762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0574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86200" y="4038600"/>
              <a:ext cx="2286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2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07" b="18277"/>
          <a:stretch/>
        </p:blipFill>
        <p:spPr bwMode="auto">
          <a:xfrm>
            <a:off x="1357312" y="2205701"/>
            <a:ext cx="6429375" cy="345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 smtClean="0"/>
              <a:t>2. Mental </a:t>
            </a:r>
            <a:r>
              <a:rPr lang="en-US" dirty="0"/>
              <a:t>models form quickly, </a:t>
            </a:r>
            <a:r>
              <a:rPr lang="en-US" dirty="0" smtClean="0"/>
              <a:t>&amp; update slowly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7" b="11835"/>
          <a:stretch/>
        </p:blipFill>
        <p:spPr bwMode="auto">
          <a:xfrm>
            <a:off x="1981200" y="2058019"/>
            <a:ext cx="4886325" cy="426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43200" y="2344175"/>
            <a:ext cx="914400" cy="1219200"/>
            <a:chOff x="2743200" y="2057400"/>
            <a:chExt cx="914400" cy="1219200"/>
          </a:xfrm>
        </p:grpSpPr>
        <p:sp>
          <p:nvSpPr>
            <p:cNvPr id="4" name="Rectangle 3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 smtClean="0"/>
              <a:t>3. New </a:t>
            </a:r>
            <a:r>
              <a:rPr lang="en-US" dirty="0"/>
              <a:t>information gets incorporated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into </a:t>
            </a:r>
            <a:r>
              <a:rPr lang="en-US" dirty="0"/>
              <a:t>the existing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9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1" y="1447800"/>
            <a:ext cx="3516400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4. Initial </a:t>
            </a:r>
            <a:r>
              <a:rPr lang="en-US" dirty="0"/>
              <a:t>exposure </a:t>
            </a:r>
            <a:r>
              <a:rPr lang="en-US" dirty="0" smtClean="0"/>
              <a:t>interferes with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accurate perception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46517" y="3971509"/>
            <a:ext cx="1146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Blur size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128px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64px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32px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16px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8px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None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bad, and the ugly…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pPr marL="125730" indent="0">
              <a:buNone/>
            </a:pPr>
            <a:r>
              <a:rPr lang="en-US" dirty="0" smtClean="0"/>
              <a:t>The good:</a:t>
            </a:r>
          </a:p>
          <a:p>
            <a:pPr marL="868680" lvl="1" indent="-34290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Well-tuned mental models let us process information quickly</a:t>
            </a:r>
          </a:p>
          <a:p>
            <a:pPr marL="868680" lvl="1" indent="-34290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Frees up more processing power to synthesize information</a:t>
            </a:r>
          </a:p>
          <a:p>
            <a:pPr marL="125730" indent="0">
              <a:buNone/>
            </a:pPr>
            <a:r>
              <a:rPr lang="en-US" dirty="0" smtClean="0"/>
              <a:t>The bad:</a:t>
            </a:r>
          </a:p>
          <a:p>
            <a:pPr marL="868680" lvl="1" indent="-34290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People (esp. experts) tend not to notice information that contradicts their mental model</a:t>
            </a:r>
          </a:p>
          <a:p>
            <a:pPr marL="868680" lvl="1" indent="-34290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 “fresh pair of eyes” can be beneficial</a:t>
            </a:r>
          </a:p>
          <a:p>
            <a:pPr marL="125730" indent="0">
              <a:buNone/>
            </a:pPr>
            <a:r>
              <a:rPr lang="en-US" dirty="0" smtClean="0"/>
              <a:t>The ugly:</a:t>
            </a:r>
          </a:p>
          <a:p>
            <a:pPr marL="868680" lvl="1" indent="-342900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Mental models are unavoidable: everyone has them, and they’re all different</a:t>
            </a:r>
          </a:p>
          <a:p>
            <a:pPr marL="868680" lvl="1" indent="-342900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Key: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be aware of how mental models form, how they shape perception, and how to support (or challenge) them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9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we have to work with?</a:t>
            </a:r>
            <a:endParaRPr lang="en-US" i="1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human-computer-interaction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238498" y="19685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56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Housekeeping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50" y="1295400"/>
            <a:ext cx="7977100" cy="4058158"/>
          </a:xfrm>
        </p:spPr>
      </p:pic>
      <p:sp>
        <p:nvSpPr>
          <p:cNvPr id="5" name="TextBox 4"/>
          <p:cNvSpPr txBox="1"/>
          <p:nvPr/>
        </p:nvSpPr>
        <p:spPr>
          <a:xfrm>
            <a:off x="2362200" y="5257800"/>
            <a:ext cx="4693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jcrouser.github.io</a:t>
            </a:r>
            <a:r>
              <a:rPr lang="en-US" sz="3200" dirty="0" smtClean="0"/>
              <a:t>/</a:t>
            </a:r>
            <a:r>
              <a:rPr lang="en-US" sz="3200" dirty="0" err="1" smtClean="0"/>
              <a:t>datavis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35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primitives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images we draw are composed of marks: like ink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62200" y="4267200"/>
            <a:ext cx="1040068" cy="1071265"/>
            <a:chOff x="1066800" y="3886200"/>
            <a:chExt cx="1040068" cy="1071265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1524000" y="3886200"/>
              <a:ext cx="76200" cy="6858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66800" y="4495800"/>
              <a:ext cx="1040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Points</a:t>
              </a:r>
              <a:endParaRPr lang="en-US" sz="2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91000" y="2667000"/>
            <a:ext cx="920444" cy="990600"/>
            <a:chOff x="4032556" y="2743200"/>
            <a:chExt cx="920444" cy="9906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91000" y="3200400"/>
              <a:ext cx="304800" cy="533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032556" y="2743200"/>
              <a:ext cx="920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Lines</a:t>
              </a:r>
              <a:endParaRPr lang="en-US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67400" y="4343400"/>
            <a:ext cx="1001496" cy="918865"/>
            <a:chOff x="6324600" y="4648200"/>
            <a:chExt cx="1001496" cy="918865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6477000" y="4648200"/>
              <a:ext cx="228600" cy="533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324600" y="5105400"/>
              <a:ext cx="1001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Areas</a:t>
              </a:r>
              <a:endParaRPr lang="en-US" sz="240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5410200" y="3429000"/>
            <a:ext cx="1143000" cy="762000"/>
          </a:xfrm>
          <a:prstGeom prst="rect">
            <a:avLst/>
          </a:prstGeom>
          <a:solidFill>
            <a:srgbClr val="7F8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733800" y="3352800"/>
            <a:ext cx="990600" cy="914400"/>
          </a:xfrm>
          <a:prstGeom prst="line">
            <a:avLst/>
          </a:prstGeom>
          <a:ln w="76200" cap="rnd" cmpd="sng">
            <a:solidFill>
              <a:srgbClr val="7F8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819400" y="3962400"/>
            <a:ext cx="228600" cy="228600"/>
          </a:xfrm>
          <a:prstGeom prst="ellipse">
            <a:avLst/>
          </a:prstGeom>
          <a:solidFill>
            <a:srgbClr val="7F8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67000" y="3680861"/>
            <a:ext cx="609600" cy="609600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3200400"/>
            <a:ext cx="1295400" cy="1295400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7800" y="3276600"/>
            <a:ext cx="1447800" cy="990600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information using </a:t>
            </a:r>
            <a:r>
              <a:rPr lang="en-US" b="1" dirty="0" smtClean="0"/>
              <a:t>where</a:t>
            </a:r>
            <a:r>
              <a:rPr lang="en-US" dirty="0" smtClean="0"/>
              <a:t> the mark is drawn</a:t>
            </a:r>
          </a:p>
          <a:p>
            <a:r>
              <a:rPr lang="en-US" dirty="0" smtClean="0"/>
              <a:t>Some examples: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 smtClean="0"/>
              <a:t>how big </a:t>
            </a:r>
            <a:r>
              <a:rPr lang="en-US" dirty="0" smtClean="0"/>
              <a:t>the mark is drawn</a:t>
            </a:r>
            <a:endParaRPr lang="en-US" dirty="0"/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3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 smtClean="0"/>
              <a:t>how dark </a:t>
            </a:r>
            <a:r>
              <a:rPr lang="en-US" dirty="0" smtClean="0"/>
              <a:t>the mark is drawn</a:t>
            </a:r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995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</a:t>
            </a:r>
            <a:r>
              <a:rPr lang="en-US" dirty="0" smtClean="0"/>
              <a:t>using the </a:t>
            </a:r>
            <a:r>
              <a:rPr lang="en-US" b="1" dirty="0" smtClean="0"/>
              <a:t>hue</a:t>
            </a:r>
            <a:r>
              <a:rPr lang="en-US" dirty="0" smtClean="0"/>
              <a:t> of the mark</a:t>
            </a:r>
            <a:endParaRPr lang="en-US" dirty="0"/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4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information using how the mark is </a:t>
            </a:r>
            <a:r>
              <a:rPr lang="en-US" b="1" dirty="0" smtClean="0"/>
              <a:t>rotated</a:t>
            </a:r>
          </a:p>
          <a:p>
            <a:r>
              <a:rPr lang="en-US" dirty="0" smtClean="0"/>
              <a:t>Examples</a:t>
            </a:r>
            <a:r>
              <a:rPr lang="en-US" dirty="0"/>
              <a:t>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dimension: 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dirty="0" smtClean="0"/>
              <a:t>how the </a:t>
            </a:r>
            <a:r>
              <a:rPr lang="en-US" dirty="0"/>
              <a:t>mark is </a:t>
            </a:r>
            <a:r>
              <a:rPr lang="en-US" b="1" dirty="0" smtClean="0"/>
              <a:t>shaped</a:t>
            </a:r>
            <a:endParaRPr lang="en-US" b="1" dirty="0"/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084095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12695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6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What makes a </a:t>
            </a:r>
            <a:r>
              <a:rPr lang="en-US" b="1" dirty="0" smtClean="0"/>
              <a:t>good</a:t>
            </a:r>
            <a:r>
              <a:rPr lang="en-US" dirty="0" smtClean="0"/>
              <a:t> encoding?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7151" y="2895600"/>
            <a:ext cx="8369699" cy="2438400"/>
            <a:chOff x="434008" y="2819400"/>
            <a:chExt cx="7323487" cy="2133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0200" y="2819400"/>
              <a:ext cx="2347295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008" y="2819400"/>
              <a:ext cx="2385392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9400" y="2819400"/>
              <a:ext cx="2576327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1: expressiveness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Encodes </a:t>
            </a:r>
            <a:r>
              <a:rPr lang="en-US" b="1" dirty="0" smtClean="0"/>
              <a:t>all </a:t>
            </a:r>
            <a:r>
              <a:rPr lang="en-US" dirty="0" smtClean="0"/>
              <a:t>the facts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Courtesy of M </a:t>
            </a:r>
            <a:r>
              <a:rPr lang="en-US" sz="1200" dirty="0" err="1"/>
              <a:t>Krzywinski</a:t>
            </a:r>
            <a:endParaRPr lang="en-US" sz="1200" dirty="0"/>
          </a:p>
        </p:txBody>
      </p:sp>
      <p:pic>
        <p:nvPicPr>
          <p:cNvPr id="7" name="Picture 6" descr="Screen Shot 2016-02-22 at 8.46.56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2803609"/>
            <a:ext cx="8229600" cy="195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647" y="5045665"/>
            <a:ext cx="6389106" cy="669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48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1: expressiveness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Encodes </a:t>
            </a:r>
            <a:r>
              <a:rPr lang="en-US" b="1" dirty="0" smtClean="0"/>
              <a:t>only</a:t>
            </a:r>
            <a:r>
              <a:rPr lang="en-US" dirty="0" smtClean="0"/>
              <a:t> the facts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4" name="Picture 3" descr="Pages from principl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38" t="37944" b="4010"/>
          <a:stretch/>
        </p:blipFill>
        <p:spPr>
          <a:xfrm>
            <a:off x="838200" y="2590800"/>
            <a:ext cx="7595154" cy="3980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Adapted from </a:t>
            </a:r>
            <a:r>
              <a:rPr lang="en-US" sz="1200" dirty="0" err="1"/>
              <a:t>Mackinlay</a:t>
            </a:r>
            <a:r>
              <a:rPr lang="en-US" sz="1200" dirty="0"/>
              <a:t> J (1986) Automating the design of graphical presentations of relational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77750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course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Visualization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02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</a:t>
            </a:r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consistent axes </a:t>
            </a:r>
            <a:r>
              <a:rPr lang="en-US" dirty="0"/>
              <a:t>when comparing charts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234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Raina</a:t>
            </a:r>
            <a:r>
              <a:rPr lang="en-US" sz="1200" dirty="0"/>
              <a:t> SZ, et al. (2005) Evolution of base-substitution gradients</a:t>
            </a:r>
          </a:p>
          <a:p>
            <a:r>
              <a:rPr lang="en-US" sz="1200" dirty="0"/>
              <a:t>in primate mitochondrial genomes. Genome Res 15: 665-673.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1602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</a:t>
            </a:r>
            <a:r>
              <a:rPr lang="en-US" dirty="0" smtClean="0"/>
              <a:t>2: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note on </a:t>
            </a:r>
            <a:r>
              <a:rPr lang="en-US" b="1" dirty="0" smtClean="0"/>
              <a:t>legends</a:t>
            </a:r>
            <a:r>
              <a:rPr lang="en-US" dirty="0" smtClean="0"/>
              <a:t>: order items according to appearance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142" y="2590800"/>
            <a:ext cx="1817458" cy="3467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6600" y="6581001"/>
            <a:ext cx="586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590800"/>
            <a:ext cx="2013500" cy="346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119" y="2097333"/>
            <a:ext cx="4038776" cy="43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2: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Visual variation </a:t>
            </a:r>
            <a:r>
              <a:rPr lang="en-US" dirty="0" smtClean="0"/>
              <a:t>should </a:t>
            </a:r>
            <a:r>
              <a:rPr lang="en-US" b="1" dirty="0" smtClean="0"/>
              <a:t>reflect </a:t>
            </a:r>
            <a:r>
              <a:rPr lang="en-US" b="1" dirty="0"/>
              <a:t>and </a:t>
            </a:r>
            <a:r>
              <a:rPr lang="en-US" b="1" dirty="0" smtClean="0"/>
              <a:t>enhance </a:t>
            </a:r>
            <a:r>
              <a:rPr lang="en-US" dirty="0" smtClean="0"/>
              <a:t>the underlying </a:t>
            </a:r>
            <a:r>
              <a:rPr lang="en-US" dirty="0"/>
              <a:t>variation in the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 smtClean="0"/>
              <a:t>Avoid </a:t>
            </a:r>
            <a:r>
              <a:rPr lang="en-US" b="1" dirty="0" smtClean="0"/>
              <a:t>visually </a:t>
            </a:r>
            <a:r>
              <a:rPr lang="en-US" b="1" dirty="0"/>
              <a:t>similar </a:t>
            </a:r>
            <a:r>
              <a:rPr lang="en-US" dirty="0"/>
              <a:t>encodings for </a:t>
            </a:r>
            <a:r>
              <a:rPr lang="en-US" dirty="0" smtClean="0"/>
              <a:t>independent variables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79662" y="2414635"/>
            <a:ext cx="3159303" cy="5117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77" y="4114800"/>
            <a:ext cx="2279228" cy="21691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6377" y="3393897"/>
            <a:ext cx="7481850" cy="3159303"/>
            <a:chOff x="836377" y="3393897"/>
            <a:chExt cx="7481850" cy="31593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595"/>
            <a:stretch/>
          </p:blipFill>
          <p:spPr>
            <a:xfrm rot="5400000">
              <a:off x="4179662" y="2414635"/>
              <a:ext cx="3159303" cy="51178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377" y="4114800"/>
              <a:ext cx="2279228" cy="2169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8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</a:t>
            </a:r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size and alignment </a:t>
            </a:r>
            <a:r>
              <a:rPr lang="en-US" dirty="0" smtClean="0"/>
              <a:t>reduces</a:t>
            </a:r>
            <a:r>
              <a:rPr lang="en-US" dirty="0"/>
              <a:t> </a:t>
            </a:r>
            <a:r>
              <a:rPr lang="en-US" dirty="0" smtClean="0"/>
              <a:t>visual complexity and aids interpretation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830733"/>
            <a:ext cx="3901110" cy="3380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743200"/>
            <a:ext cx="3901110" cy="34393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Fig. 1: </a:t>
            </a:r>
            <a:r>
              <a:rPr lang="en-US" sz="1200" dirty="0" err="1" smtClean="0"/>
              <a:t>Sharov</a:t>
            </a:r>
            <a:r>
              <a:rPr lang="en-US" sz="1200" dirty="0" smtClean="0"/>
              <a:t> AA</a:t>
            </a:r>
            <a:r>
              <a:rPr lang="en-US" sz="1200" dirty="0"/>
              <a:t> </a:t>
            </a:r>
            <a:r>
              <a:rPr lang="en-US" sz="1200" dirty="0" smtClean="0"/>
              <a:t>et al. (</a:t>
            </a:r>
            <a:r>
              <a:rPr lang="en-US" sz="1200" dirty="0"/>
              <a:t>2005) Genome-</a:t>
            </a:r>
            <a:r>
              <a:rPr lang="en-US" sz="1200" dirty="0" smtClean="0"/>
              <a:t>wide assembly </a:t>
            </a:r>
            <a:r>
              <a:rPr lang="en-US" sz="1200" dirty="0"/>
              <a:t>and analysis of alternative transcripts in </a:t>
            </a:r>
            <a:r>
              <a:rPr lang="en-US" sz="1200" dirty="0" smtClean="0"/>
              <a:t>mouse. </a:t>
            </a:r>
            <a:r>
              <a:rPr lang="it-IT" sz="1200" dirty="0" err="1" smtClean="0"/>
              <a:t>Genome</a:t>
            </a:r>
            <a:r>
              <a:rPr lang="it-IT" sz="1200" dirty="0" smtClean="0"/>
              <a:t> </a:t>
            </a:r>
            <a:r>
              <a:rPr lang="it-IT" sz="1200" dirty="0"/>
              <a:t>Res 15: 748-754</a:t>
            </a:r>
            <a:r>
              <a:rPr lang="it-IT" sz="1200" dirty="0" smtClean="0"/>
              <a:t>.</a:t>
            </a:r>
          </a:p>
          <a:p>
            <a:pPr algn="r"/>
            <a:r>
              <a:rPr lang="en-US" sz="1200" dirty="0" smtClean="0"/>
              <a:t>Fig. 2: M</a:t>
            </a:r>
            <a:r>
              <a:rPr lang="en-US" sz="1200" dirty="0"/>
              <a:t>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</a:t>
            </a:r>
            <a:r>
              <a:rPr lang="en-US" sz="1200" dirty="0" smtClean="0"/>
              <a:t>design principle</a:t>
            </a:r>
            <a:r>
              <a:rPr lang="en-US" sz="1200" dirty="0"/>
              <a:t>, </a:t>
            </a:r>
            <a:r>
              <a:rPr lang="en-US" sz="1200" dirty="0" smtClean="0"/>
              <a:t>2012</a:t>
            </a:r>
            <a:endParaRPr lang="it-IT" sz="1200" dirty="0" smtClean="0"/>
          </a:p>
        </p:txBody>
      </p:sp>
    </p:spTree>
    <p:extLst>
      <p:ext uri="{BB962C8B-B14F-4D97-AF65-F5344CB8AC3E}">
        <p14:creationId xmlns:p14="http://schemas.microsoft.com/office/powerpoint/2010/main" val="90753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“Above </a:t>
            </a:r>
            <a:r>
              <a:rPr lang="en-US" dirty="0"/>
              <a:t>all </a:t>
            </a:r>
            <a:r>
              <a:rPr lang="en-US" dirty="0" smtClean="0"/>
              <a:t>else,        show </a:t>
            </a:r>
            <a:r>
              <a:rPr lang="en-US" dirty="0"/>
              <a:t>the </a:t>
            </a:r>
            <a:r>
              <a:rPr lang="en-US" dirty="0" smtClean="0"/>
              <a:t>data.”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14400"/>
            <a:ext cx="4412163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29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dirty="0" smtClean="0"/>
              <a:t>, 1983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27322" y="1828800"/>
          <a:ext cx="7345078" cy="111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3" imgW="3162300" imgH="431800" progId="Equation.3">
                  <p:embed/>
                </p:oleObj>
              </mc:Choice>
              <mc:Fallback>
                <p:oleObj name="Equation" r:id="rId3" imgW="3162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322" y="1828800"/>
                        <a:ext cx="7345078" cy="1110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490216" y="3805671"/>
          <a:ext cx="6348984" cy="107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5" imgW="2832100" imgH="431800" progId="Equation.3">
                  <p:embed/>
                </p:oleObj>
              </mc:Choice>
              <mc:Fallback>
                <p:oleObj name="Equation" r:id="rId5" imgW="2832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216" y="3805671"/>
                        <a:ext cx="6348984" cy="1070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/>
          </p:nvPr>
        </p:nvGraphicFramePr>
        <p:xfrm>
          <a:off x="2490217" y="5742894"/>
          <a:ext cx="6492262" cy="505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7" imgW="2895600" imgH="203200" progId="Equation.3">
                  <p:embed/>
                </p:oleObj>
              </mc:Choice>
              <mc:Fallback>
                <p:oleObj name="Equation" r:id="rId7" imgW="2895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0217" y="5742894"/>
                        <a:ext cx="6492262" cy="505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362200" y="3505200"/>
            <a:ext cx="6324600" cy="14478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81000" y="1600200"/>
            <a:ext cx="7391400" cy="12954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981200" y="5410200"/>
            <a:ext cx="7086600" cy="12192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Tufte</a:t>
            </a:r>
            <a:r>
              <a:rPr lang="en-US" dirty="0" smtClean="0"/>
              <a:t>: maximize the data-ink ratio</a:t>
            </a:r>
            <a:endParaRPr lang="en-US" dirty="0"/>
          </a:p>
        </p:txBody>
      </p:sp>
      <p:pic>
        <p:nvPicPr>
          <p:cNvPr id="2052" name="Picture 4" descr="High Data-Ink Ra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721356"/>
            <a:ext cx="5979077" cy="44508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w Data-Ink 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5273" y="1721357"/>
            <a:ext cx="5964130" cy="445084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2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Familiar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bing_destination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8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think of the data-ink </a:t>
            </a:r>
            <a:r>
              <a:rPr lang="en-US" dirty="0"/>
              <a:t>r</a:t>
            </a:r>
            <a:r>
              <a:rPr lang="en-US" dirty="0" smtClean="0"/>
              <a:t>atio?</a:t>
            </a:r>
          </a:p>
          <a:p>
            <a:r>
              <a:rPr lang="en-US" dirty="0" smtClean="0"/>
              <a:t>Consider ways to </a:t>
            </a:r>
            <a:r>
              <a:rPr lang="en-US" b="1" dirty="0" smtClean="0"/>
              <a:t>maximize</a:t>
            </a:r>
            <a:r>
              <a:rPr lang="en-US" dirty="0" smtClean="0"/>
              <a:t> it…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unnecessary containment and repetition</a:t>
            </a:r>
          </a:p>
          <a:p>
            <a:r>
              <a:rPr lang="en-US" dirty="0" smtClean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3200400"/>
            <a:ext cx="7281534" cy="286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066" y="3276600"/>
            <a:ext cx="7281534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3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visualization?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66800"/>
            <a:ext cx="8553269" cy="5257800"/>
          </a:xfrm>
        </p:spPr>
      </p:pic>
    </p:spTree>
    <p:extLst>
      <p:ext uri="{BB962C8B-B14F-4D97-AF65-F5344CB8AC3E}">
        <p14:creationId xmlns:p14="http://schemas.microsoft.com/office/powerpoint/2010/main" val="89187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3: </a:t>
            </a:r>
            <a:r>
              <a:rPr lang="en-US" dirty="0"/>
              <a:t>i</a:t>
            </a:r>
            <a:r>
              <a:rPr lang="en-US" dirty="0" smtClean="0"/>
              <a:t>mportance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Navigational </a:t>
            </a:r>
            <a:r>
              <a:rPr lang="en-US" dirty="0" smtClean="0"/>
              <a:t>aids shouldn’t compete with data</a:t>
            </a:r>
            <a:endParaRPr lang="en-US" dirty="0"/>
          </a:p>
          <a:p>
            <a:r>
              <a:rPr lang="en-US" dirty="0" smtClean="0"/>
              <a:t>Avoid: heavy </a:t>
            </a:r>
            <a:r>
              <a:rPr lang="en-US" b="1" dirty="0"/>
              <a:t>axes</a:t>
            </a:r>
            <a:r>
              <a:rPr lang="en-US" dirty="0" smtClean="0"/>
              <a:t>, </a:t>
            </a:r>
            <a:r>
              <a:rPr lang="en-US" b="1" dirty="0"/>
              <a:t>error bars </a:t>
            </a:r>
            <a:r>
              <a:rPr lang="en-US" dirty="0" smtClean="0"/>
              <a:t>and </a:t>
            </a:r>
            <a:r>
              <a:rPr lang="en-US" b="1" dirty="0"/>
              <a:t>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3682426"/>
            <a:ext cx="8240661" cy="165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599" y="3124200"/>
            <a:ext cx="7179271" cy="3040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520" y="6396335"/>
            <a:ext cx="9153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Heer</a:t>
            </a:r>
            <a:r>
              <a:rPr lang="en-US" sz="1200" dirty="0"/>
              <a:t> J, </a:t>
            </a:r>
            <a:r>
              <a:rPr lang="en-US" sz="1200" dirty="0" err="1"/>
              <a:t>Bostock</a:t>
            </a:r>
            <a:r>
              <a:rPr lang="en-US" sz="1200" dirty="0"/>
              <a:t> M (2010) Crowdsourcing graphical perception: using mechanical </a:t>
            </a:r>
            <a:r>
              <a:rPr lang="en-US" sz="1200" dirty="0" err="1"/>
              <a:t>turk</a:t>
            </a:r>
            <a:r>
              <a:rPr lang="en-US" sz="1200" dirty="0"/>
              <a:t> to assess visualization design.</a:t>
            </a:r>
          </a:p>
          <a:p>
            <a:pPr algn="r"/>
            <a:r>
              <a:rPr lang="en-US" sz="1200" dirty="0"/>
              <a:t>Proceedings of the 28th international conference on Human factors in computing systems. Atlanta, Georgia, USA: ACM. pp. 203-212.</a:t>
            </a:r>
          </a:p>
        </p:txBody>
      </p:sp>
    </p:spTree>
    <p:extLst>
      <p:ext uri="{BB962C8B-B14F-4D97-AF65-F5344CB8AC3E}">
        <p14:creationId xmlns:p14="http://schemas.microsoft.com/office/powerpoint/2010/main" val="167206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Simplify, simplify, simplify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2362200"/>
            <a:ext cx="4511842" cy="329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9"/>
          <a:stretch/>
        </p:blipFill>
        <p:spPr>
          <a:xfrm>
            <a:off x="4632158" y="2362200"/>
            <a:ext cx="4511842" cy="3299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602356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200" dirty="0" err="1"/>
              <a:t>Sharov</a:t>
            </a:r>
            <a:r>
              <a:rPr lang="it-IT" sz="1200" dirty="0"/>
              <a:t> AA, et al (2006) </a:t>
            </a:r>
            <a:r>
              <a:rPr lang="it-IT" sz="1200" dirty="0" err="1"/>
              <a:t>Genome</a:t>
            </a:r>
            <a:r>
              <a:rPr lang="it-IT" sz="1200" dirty="0"/>
              <a:t> Res 16: 505-509.</a:t>
            </a:r>
          </a:p>
          <a:p>
            <a:r>
              <a:rPr lang="it-IT" sz="1200" dirty="0" err="1"/>
              <a:t>Peterson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et al. (2009) </a:t>
            </a:r>
            <a:r>
              <a:rPr lang="it-IT" sz="1200" dirty="0" err="1"/>
              <a:t>Genome</a:t>
            </a:r>
            <a:r>
              <a:rPr lang="it-IT" sz="1200" dirty="0"/>
              <a:t> Res 19: 2317-2323.</a:t>
            </a:r>
          </a:p>
          <a:p>
            <a:r>
              <a:rPr lang="de-DE" sz="1200" dirty="0"/>
              <a:t>Thomson NR, et al. (2005) Genome Res 15: 629-640.</a:t>
            </a:r>
          </a:p>
          <a:p>
            <a:r>
              <a:rPr lang="it-IT" sz="1200" dirty="0"/>
              <a:t>DB, </a:t>
            </a:r>
            <a:r>
              <a:rPr lang="it-IT" sz="1200" dirty="0" err="1"/>
              <a:t>Ko</a:t>
            </a:r>
            <a:r>
              <a:rPr lang="it-IT" sz="1200" dirty="0"/>
              <a:t> MS (2005)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36473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41862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caveat: “chart junk” and 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2996" y="1327598"/>
            <a:ext cx="6382665" cy="4953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208385"/>
            <a:ext cx="6530257" cy="5192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6" y="6577043"/>
            <a:ext cx="788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Bateman et al. “Useful Junk? The Effects of Visual Embellishment on Comprehension and Memorability of </a:t>
            </a:r>
            <a:r>
              <a:rPr lang="en-US" sz="1200" dirty="0" smtClean="0"/>
              <a:t>Charts”, CHI 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278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junk and eye </a:t>
            </a:r>
            <a:r>
              <a:rPr lang="en-US" dirty="0"/>
              <a:t>g</a:t>
            </a:r>
            <a:r>
              <a:rPr lang="en-US" dirty="0" smtClean="0"/>
              <a:t>aze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5" t="1880"/>
          <a:stretch/>
        </p:blipFill>
        <p:spPr bwMode="auto">
          <a:xfrm>
            <a:off x="228600" y="2404372"/>
            <a:ext cx="4343400" cy="314870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799" y="2588139"/>
            <a:ext cx="4572001" cy="300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8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1: Deconstructing Data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Break into groups of 2-3 people, and go to:</a:t>
            </a: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www.science.smith.edu</a:t>
            </a:r>
            <a:r>
              <a:rPr lang="en-US" dirty="0">
                <a:hlinkClick r:id="rId2"/>
              </a:rPr>
              <a:t>/~</a:t>
            </a:r>
            <a:r>
              <a:rPr lang="en-US" dirty="0" smtClean="0">
                <a:hlinkClick r:id="rId2"/>
              </a:rPr>
              <a:t>jcrouser/SDS136/labs/design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During </a:t>
            </a:r>
            <a:r>
              <a:rPr lang="en-US" dirty="0"/>
              <a:t>this lab, </a:t>
            </a:r>
            <a:r>
              <a:rPr lang="en-US" dirty="0" smtClean="0"/>
              <a:t>we’ll </a:t>
            </a:r>
            <a:r>
              <a:rPr lang="en-US" b="1" dirty="0" smtClean="0"/>
              <a:t>critique</a:t>
            </a:r>
            <a:r>
              <a:rPr lang="en-US" dirty="0" smtClean="0"/>
              <a:t> </a:t>
            </a:r>
            <a:r>
              <a:rPr lang="en-US" dirty="0"/>
              <a:t>some professionally-made visualizations using these </a:t>
            </a:r>
            <a:r>
              <a:rPr lang="en-US" dirty="0" smtClean="0"/>
              <a:t>principles</a:t>
            </a:r>
          </a:p>
          <a:p>
            <a:r>
              <a:rPr lang="en-US" dirty="0" smtClean="0"/>
              <a:t>Try to think about the following questions:</a:t>
            </a:r>
          </a:p>
          <a:p>
            <a:pPr lvl="2">
              <a:buFont typeface=".AppleSystemUIFont" charset="-120"/>
              <a:buChar char="-"/>
            </a:pPr>
            <a:r>
              <a:rPr lang="en-US" dirty="0"/>
              <a:t>What is the </a:t>
            </a:r>
            <a:r>
              <a:rPr lang="en-US" b="1" dirty="0"/>
              <a:t>first thing you notice</a:t>
            </a:r>
            <a:r>
              <a:rPr lang="en-US" dirty="0"/>
              <a:t> about this visualization?</a:t>
            </a:r>
          </a:p>
          <a:p>
            <a:pPr lvl="2">
              <a:buFont typeface=".AppleSystemUIFont" charset="-120"/>
              <a:buChar char="-"/>
            </a:pPr>
            <a:r>
              <a:rPr lang="en-US" dirty="0"/>
              <a:t>What </a:t>
            </a:r>
            <a:r>
              <a:rPr lang="en-US" b="1" dirty="0"/>
              <a:t>point</a:t>
            </a:r>
            <a:r>
              <a:rPr lang="en-US" dirty="0"/>
              <a:t> is this visualization trying to make?</a:t>
            </a:r>
          </a:p>
          <a:p>
            <a:pPr lvl="2">
              <a:buFont typeface=".AppleSystemUIFont" charset="-120"/>
              <a:buChar char="-"/>
            </a:pPr>
            <a:r>
              <a:rPr lang="en-US" dirty="0"/>
              <a:t>Who is the </a:t>
            </a:r>
            <a:r>
              <a:rPr lang="en-US" b="1" dirty="0"/>
              <a:t>intended audience</a:t>
            </a:r>
            <a:r>
              <a:rPr lang="en-US" dirty="0"/>
              <a:t>?</a:t>
            </a:r>
          </a:p>
          <a:p>
            <a:pPr lvl="2">
              <a:buFont typeface=".AppleSystemUIFont" charset="-120"/>
              <a:buChar char="-"/>
            </a:pPr>
            <a:r>
              <a:rPr lang="en-US" dirty="0"/>
              <a:t>What is the visualization </a:t>
            </a:r>
            <a:r>
              <a:rPr lang="en-US" b="1" dirty="0"/>
              <a:t>doing well</a:t>
            </a:r>
            <a:r>
              <a:rPr lang="en-US" dirty="0"/>
              <a:t>?</a:t>
            </a:r>
          </a:p>
          <a:p>
            <a:pPr lvl="2">
              <a:buFont typeface=".AppleSystemUIFont" charset="-120"/>
              <a:buChar char="-"/>
            </a:pPr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the visualization design?</a:t>
            </a:r>
          </a:p>
          <a:p>
            <a:pPr lvl="2">
              <a:buFont typeface=".AppleSystemUIFont" charset="-120"/>
              <a:buChar char="-"/>
            </a:pPr>
            <a:r>
              <a:rPr lang="en-US" b="1" dirty="0"/>
              <a:t>Why</a:t>
            </a:r>
            <a:r>
              <a:rPr lang="en-US" dirty="0"/>
              <a:t> do you think the designer made those choices?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ocksof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4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201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visualization?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72323"/>
            <a:ext cx="8553269" cy="5246753"/>
          </a:xfrm>
        </p:spPr>
      </p:pic>
    </p:spTree>
    <p:extLst>
      <p:ext uri="{BB962C8B-B14F-4D97-AF65-F5344CB8AC3E}">
        <p14:creationId xmlns:p14="http://schemas.microsoft.com/office/powerpoint/2010/main" val="29090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inoiscrossh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2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tevpublics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ug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social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up next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graphics</a:t>
            </a:r>
          </a:p>
          <a:p>
            <a:r>
              <a:rPr lang="en-US" dirty="0" smtClean="0"/>
              <a:t>Introduction </a:t>
            </a:r>
            <a:r>
              <a:rPr lang="en-US" dirty="0"/>
              <a:t>to 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ggplot2</a:t>
            </a:r>
          </a:p>
          <a:p>
            <a:r>
              <a:rPr lang="en-US" dirty="0" smtClean="0"/>
              <a:t>Lab</a:t>
            </a:r>
            <a:r>
              <a:rPr lang="en-US" dirty="0"/>
              <a:t>: </a:t>
            </a:r>
            <a:r>
              <a:rPr lang="en-US" dirty="0" smtClean="0"/>
              <a:t>Make </a:t>
            </a:r>
            <a:r>
              <a:rPr lang="en-US" dirty="0"/>
              <a:t>a Scatterplot</a:t>
            </a:r>
          </a:p>
        </p:txBody>
      </p:sp>
    </p:spTree>
    <p:extLst>
      <p:ext uri="{BB962C8B-B14F-4D97-AF65-F5344CB8AC3E}">
        <p14:creationId xmlns:p14="http://schemas.microsoft.com/office/powerpoint/2010/main" val="9790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Perhaps a more helpful question: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What are some ways </a:t>
            </a:r>
          </a:p>
          <a:p>
            <a:pPr marL="0" indent="0" algn="ctr">
              <a:buNone/>
            </a:pPr>
            <a:r>
              <a:rPr lang="en-US" sz="3200" dirty="0"/>
              <a:t>a</a:t>
            </a:r>
            <a:r>
              <a:rPr lang="en-US" sz="3200" dirty="0" smtClean="0"/>
              <a:t> “visualization” can be </a:t>
            </a:r>
            <a:r>
              <a:rPr lang="en-US" sz="3200" b="1" dirty="0" smtClean="0"/>
              <a:t>useful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521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help you spot trends?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616 people died within 30 days</a:t>
            </a:r>
          </a:p>
          <a:p>
            <a:r>
              <a:rPr lang="en-US" dirty="0" smtClean="0"/>
              <a:t>Initial explanation: </a:t>
            </a:r>
          </a:p>
          <a:p>
            <a:pPr marL="0" indent="0" algn="ctr">
              <a:buNone/>
            </a:pPr>
            <a:r>
              <a:rPr lang="en-US" i="1" dirty="0" smtClean="0"/>
              <a:t>“Miasma in the atmosphere”</a:t>
            </a:r>
          </a:p>
          <a:p>
            <a:r>
              <a:rPr lang="en-US" dirty="0" smtClean="0"/>
              <a:t>Dr. John Snow was the first to link the outbreak to </a:t>
            </a:r>
            <a:r>
              <a:rPr lang="en-US" b="1" dirty="0" smtClean="0"/>
              <a:t>contaminated water</a:t>
            </a:r>
            <a:endParaRPr lang="en-US" dirty="0" smtClean="0"/>
          </a:p>
          <a:p>
            <a:r>
              <a:rPr lang="en-US" dirty="0" smtClean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 smtClean="0"/>
              <a:t>Convinced authorities to disable the pump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1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13522</TotalTime>
  <Words>1621</Words>
  <Application>Microsoft Macintosh PowerPoint</Application>
  <PresentationFormat>On-screen Show (4:3)</PresentationFormat>
  <Paragraphs>301</Paragraphs>
  <Slides>77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.AppleSystemUIFont</vt:lpstr>
      <vt:lpstr>Calibri</vt:lpstr>
      <vt:lpstr>Courier</vt:lpstr>
      <vt:lpstr>Courier New</vt:lpstr>
      <vt:lpstr>Lucida Grande</vt:lpstr>
      <vt:lpstr>Mangal</vt:lpstr>
      <vt:lpstr>Wingdings</vt:lpstr>
      <vt:lpstr>Arial</vt:lpstr>
      <vt:lpstr>Clarity</vt:lpstr>
      <vt:lpstr>Equation</vt:lpstr>
      <vt:lpstr> MassMutual DSDP 2017: Introduction to  Data Visualization</vt:lpstr>
      <vt:lpstr>People</vt:lpstr>
      <vt:lpstr>Our research (broadly)</vt:lpstr>
      <vt:lpstr>Housekeeping</vt:lpstr>
      <vt:lpstr>About this course</vt:lpstr>
      <vt:lpstr>What is visualization?</vt:lpstr>
      <vt:lpstr>What is visualization?</vt:lpstr>
      <vt:lpstr>Perhaps a more helpful question:</vt:lpstr>
      <vt:lpstr>Does it help you spot trends?</vt:lpstr>
      <vt:lpstr>Does it help you explore?</vt:lpstr>
      <vt:lpstr>Does it tell a story?</vt:lpstr>
      <vt:lpstr>Visualization (def.)</vt:lpstr>
      <vt:lpstr>Wait… what is “data”?</vt:lpstr>
      <vt:lpstr>Data: a definition</vt:lpstr>
      <vt:lpstr>Data: a definition</vt:lpstr>
      <vt:lpstr>Data: a definition</vt:lpstr>
      <vt:lpstr>One way to think about this:</vt:lpstr>
      <vt:lpstr>Another way to think about this</vt:lpstr>
      <vt:lpstr>Why is this important?</vt:lpstr>
      <vt:lpstr>Key question for this course</vt:lpstr>
      <vt:lpstr>Answer: it depends</vt:lpstr>
      <vt:lpstr>A quick history lesson…</vt:lpstr>
      <vt:lpstr>(Incomplete) History of Visualization: 15,000BC</vt:lpstr>
      <vt:lpstr>(Incomplete) History of Visualization: 900s</vt:lpstr>
      <vt:lpstr>(Incomplete) History of Visualization: 1970s</vt:lpstr>
      <vt:lpstr>(Incomplete) History of Visualization: 1980s</vt:lpstr>
      <vt:lpstr>(Incomplete) History of Visualization: 1990s</vt:lpstr>
      <vt:lpstr>(Incomplete) History of Visualization: 2000s</vt:lpstr>
      <vt:lpstr>Discussion: what are they all trying to do?</vt:lpstr>
      <vt:lpstr>Visualization helps shape mental models</vt:lpstr>
      <vt:lpstr>Information overload</vt:lpstr>
      <vt:lpstr>Mental models</vt:lpstr>
      <vt:lpstr>Mental Models: a Sketch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The good, the bad, and the ugly…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</vt:lpstr>
      <vt:lpstr>Principle 1: expressiveness</vt:lpstr>
      <vt:lpstr>Principle 1: expressiveness</vt:lpstr>
      <vt:lpstr>Principle 2: consistency</vt:lpstr>
      <vt:lpstr>Principle 2: consistency</vt:lpstr>
      <vt:lpstr>Principle 2: consistency</vt:lpstr>
      <vt:lpstr>Principle 2: consistency</vt:lpstr>
      <vt:lpstr>Tufte, 1983</vt:lpstr>
      <vt:lpstr>Tufte, 1983</vt:lpstr>
      <vt:lpstr>Tufte: maximize the data-ink ratio</vt:lpstr>
      <vt:lpstr>Familiar example</vt:lpstr>
      <vt:lpstr>Discussion</vt:lpstr>
      <vt:lpstr>Principle 3: importance ordering</vt:lpstr>
      <vt:lpstr>Principle 3: importance ordering</vt:lpstr>
      <vt:lpstr>Principle 3: importance ordering</vt:lpstr>
      <vt:lpstr>A caveat: “chart junk” and recall</vt:lpstr>
      <vt:lpstr>Chart junk and eye gaze</vt:lpstr>
      <vt:lpstr>Lab 1: Deconstructing Data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Coming up next</vt:lpstr>
    </vt:vector>
  </TitlesOfParts>
  <Company>UNC Charlotte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209</cp:revision>
  <cp:lastPrinted>2017-06-08T02:46:52Z</cp:lastPrinted>
  <dcterms:created xsi:type="dcterms:W3CDTF">2010-09-06T14:11:22Z</dcterms:created>
  <dcterms:modified xsi:type="dcterms:W3CDTF">2017-06-08T20:45:10Z</dcterms:modified>
</cp:coreProperties>
</file>